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474" autoAdjust="0"/>
  </p:normalViewPr>
  <p:slideViewPr>
    <p:cSldViewPr snapToGrid="0">
      <p:cViewPr varScale="1">
        <p:scale>
          <a:sx n="70" d="100"/>
          <a:sy n="70" d="100"/>
        </p:scale>
        <p:origin x="73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5ED5EA-56FC-42AA-853A-AE77F88037BD}" type="datetimeFigureOut">
              <a:rPr lang="en-US" smtClean="0"/>
              <a:t>12/1/2020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A76AA-831A-48AB-BE14-08894341A507}" type="slidenum">
              <a:rPr lang="en-US" smtClean="0"/>
              <a:t>‹#›</a:t>
            </a:fld>
            <a:endParaRPr lang="en-US"/>
          </a:p>
        </p:txBody>
      </p:sp>
    </p:spTree>
    <p:extLst>
      <p:ext uri="{BB962C8B-B14F-4D97-AF65-F5344CB8AC3E}">
        <p14:creationId xmlns:p14="http://schemas.microsoft.com/office/powerpoint/2010/main" val="29913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is a connection between reading, writing and classroom. This connection plays part in allowing the students to support new concepts by giving the students an opportunity to describe events as well as communicating new ideas during class time.</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2</a:t>
            </a:fld>
            <a:endParaRPr lang="en-US"/>
          </a:p>
        </p:txBody>
      </p:sp>
    </p:spTree>
    <p:extLst>
      <p:ext uri="{BB962C8B-B14F-4D97-AF65-F5344CB8AC3E}">
        <p14:creationId xmlns:p14="http://schemas.microsoft.com/office/powerpoint/2010/main" val="3421191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Classroom</a:t>
            </a:r>
            <a:r>
              <a:rPr lang="en-US" baseline="0" dirty="0" smtClean="0"/>
              <a:t> supports literacy through the teacher reading aloud to the students, shared reading, guided reading and independent reading.</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3</a:t>
            </a:fld>
            <a:endParaRPr lang="en-US"/>
          </a:p>
        </p:txBody>
      </p:sp>
    </p:spTree>
    <p:extLst>
      <p:ext uri="{BB962C8B-B14F-4D97-AF65-F5344CB8AC3E}">
        <p14:creationId xmlns:p14="http://schemas.microsoft.com/office/powerpoint/2010/main" val="398794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Reading aloud to the children</a:t>
            </a:r>
            <a:r>
              <a:rPr lang="en-US" baseline="0" dirty="0" smtClean="0"/>
              <a:t> is of more benefits. Some of the benefits of reading aloud to the young children are promoting love for reading, enjoyment and even increasing attention span.</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4</a:t>
            </a:fld>
            <a:endParaRPr lang="en-US"/>
          </a:p>
        </p:txBody>
      </p:sp>
    </p:spTree>
    <p:extLst>
      <p:ext uri="{BB962C8B-B14F-4D97-AF65-F5344CB8AC3E}">
        <p14:creationId xmlns:p14="http://schemas.microsoft.com/office/powerpoint/2010/main" val="502806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Shared reading is an interactive reading experience where students take part in reading with the supervision of a teacher. This kind of reading is of benefit to them as it builds</a:t>
            </a:r>
            <a:r>
              <a:rPr lang="en-US" baseline="0" dirty="0" smtClean="0"/>
              <a:t> fluency as well as the use of comprehension strategies.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5</a:t>
            </a:fld>
            <a:endParaRPr lang="en-US"/>
          </a:p>
        </p:txBody>
      </p:sp>
    </p:spTree>
    <p:extLst>
      <p:ext uri="{BB962C8B-B14F-4D97-AF65-F5344CB8AC3E}">
        <p14:creationId xmlns:p14="http://schemas.microsoft.com/office/powerpoint/2010/main" val="1817347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Guided reading refers to a form of instructional approach where the students are divided into small groups following on their behavior of reading and their ability of reading.</a:t>
            </a:r>
            <a:r>
              <a:rPr lang="en-US" baseline="0" dirty="0" smtClean="0"/>
              <a:t> The teachers then offer the support required by the learners to become independent and strategic readers.</a:t>
            </a:r>
            <a:r>
              <a:rPr lang="en-US" dirty="0" smtClean="0"/>
              <a:t>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6</a:t>
            </a:fld>
            <a:endParaRPr lang="en-US"/>
          </a:p>
        </p:txBody>
      </p:sp>
    </p:spTree>
    <p:extLst>
      <p:ext uri="{BB962C8B-B14F-4D97-AF65-F5344CB8AC3E}">
        <p14:creationId xmlns:p14="http://schemas.microsoft.com/office/powerpoint/2010/main" val="997156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Reading independently involves children reading texts such as magazines, books and other texts on their own. Teachers can work towards making the children to become independent readers through hosting a book club. This will encourage the students to become prepared to read on their own.</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7</a:t>
            </a:fld>
            <a:endParaRPr lang="en-US"/>
          </a:p>
        </p:txBody>
      </p:sp>
    </p:spTree>
    <p:extLst>
      <p:ext uri="{BB962C8B-B14F-4D97-AF65-F5344CB8AC3E}">
        <p14:creationId xmlns:p14="http://schemas.microsoft.com/office/powerpoint/2010/main" val="260160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classroom consists of learners with diverse abilities of learning. Therefore, in order to effectively teach this kind of class, the teacher needs to group the students following on their learning styles, promote active learning, project-based learning and grouping them into small groups where each students can be reached out by the teacher and given the necessary assistance.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8</a:t>
            </a:fld>
            <a:endParaRPr lang="en-US"/>
          </a:p>
        </p:txBody>
      </p:sp>
    </p:spTree>
    <p:extLst>
      <p:ext uri="{BB962C8B-B14F-4D97-AF65-F5344CB8AC3E}">
        <p14:creationId xmlns:p14="http://schemas.microsoft.com/office/powerpoint/2010/main" val="4247909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two forms of assessment; the formative assessment and summative assessment.</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9</a:t>
            </a:fld>
            <a:endParaRPr lang="en-US"/>
          </a:p>
        </p:txBody>
      </p:sp>
    </p:spTree>
    <p:extLst>
      <p:ext uri="{BB962C8B-B14F-4D97-AF65-F5344CB8AC3E}">
        <p14:creationId xmlns:p14="http://schemas.microsoft.com/office/powerpoint/2010/main" val="1947228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Formative</a:t>
            </a:r>
            <a:r>
              <a:rPr lang="en-US" baseline="0" dirty="0" smtClean="0"/>
              <a:t> assessment is used to check learning in order to determine what should be done next, helping teachers and students in improving learning and provision </a:t>
            </a:r>
            <a:r>
              <a:rPr lang="en-US" baseline="0" dirty="0" err="1" smtClean="0"/>
              <a:t>sof</a:t>
            </a:r>
            <a:r>
              <a:rPr lang="en-US" baseline="0" dirty="0" smtClean="0"/>
              <a:t> descriptive feedback.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10</a:t>
            </a:fld>
            <a:endParaRPr lang="en-US"/>
          </a:p>
        </p:txBody>
      </p:sp>
    </p:spTree>
    <p:extLst>
      <p:ext uri="{BB962C8B-B14F-4D97-AF65-F5344CB8AC3E}">
        <p14:creationId xmlns:p14="http://schemas.microsoft.com/office/powerpoint/2010/main" val="3952118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Summative assessment entails checking what</a:t>
            </a:r>
            <a:r>
              <a:rPr lang="en-US" baseline="0" dirty="0" smtClean="0"/>
              <a:t> the students have learned up to date. It is designed in a way that it helps people who are not directly involved in daily learning and teaching to come up to a conclusion. In addition, it compiles </a:t>
            </a:r>
            <a:r>
              <a:rPr lang="en-US" baseline="0" dirty="0" err="1" smtClean="0"/>
              <a:t>sata</a:t>
            </a:r>
            <a:r>
              <a:rPr lang="en-US" baseline="0" dirty="0" smtClean="0"/>
              <a:t> into a single number such as a score which is used in making </a:t>
            </a:r>
            <a:r>
              <a:rPr lang="en-US" baseline="0" dirty="0" err="1" smtClean="0"/>
              <a:t>judgement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11</a:t>
            </a:fld>
            <a:endParaRPr lang="en-US"/>
          </a:p>
        </p:txBody>
      </p:sp>
    </p:spTree>
    <p:extLst>
      <p:ext uri="{BB962C8B-B14F-4D97-AF65-F5344CB8AC3E}">
        <p14:creationId xmlns:p14="http://schemas.microsoft.com/office/powerpoint/2010/main" val="3520526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47587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201085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612492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A1A48E-75D6-4C56-944B-BDC242E655D2}"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50025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0A1A48E-75D6-4C56-944B-BDC242E655D2}" type="datetimeFigureOut">
              <a:rPr lang="en-US" smtClean="0"/>
              <a:t>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2235356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A1A48E-75D6-4C56-944B-BDC242E655D2}" type="datetimeFigureOut">
              <a:rPr lang="en-US" smtClean="0"/>
              <a:t>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21412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A1A48E-75D6-4C56-944B-BDC242E655D2}" type="datetimeFigureOut">
              <a:rPr lang="en-US" smtClean="0"/>
              <a:t>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49538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A1A48E-75D6-4C56-944B-BDC242E655D2}"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1637500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A1A48E-75D6-4C56-944B-BDC242E655D2}" type="datetimeFigureOut">
              <a:rPr lang="en-US" smtClean="0"/>
              <a:t>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78546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2961680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323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676756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4345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1734082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898712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54001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A1A48E-75D6-4C56-944B-BDC242E655D2}" type="datetimeFigureOut">
              <a:rPr lang="en-US" smtClean="0"/>
              <a:t>12/1/2020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98BE376-C711-48BC-B650-245DFB2DE1D1}" type="slidenum">
              <a:rPr lang="en-US" smtClean="0"/>
              <a:t>‹#›</a:t>
            </a:fld>
            <a:endParaRPr lang="en-US"/>
          </a:p>
        </p:txBody>
      </p:sp>
    </p:spTree>
    <p:extLst>
      <p:ext uri="{BB962C8B-B14F-4D97-AF65-F5344CB8AC3E}">
        <p14:creationId xmlns:p14="http://schemas.microsoft.com/office/powerpoint/2010/main" val="20599326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url?q=https://www.learner.org/series/teaching-reading-k-2-a-library-of-classroom-practices/writers-journal/&amp;sa=D&amp;sntz=1&amp;usg=AFQjCNG_Z5oqtM1VN-KxNoGsb6FcuJOolQ" TargetMode="External"/><Relationship Id="rId2" Type="http://schemas.openxmlformats.org/officeDocument/2006/relationships/hyperlink" Target="https://www.google.com/url?q=https://www.learner.org/series/teaching-reading-k-2-a-library-of-classroom-practices/becoming-readers-and-writers/&amp;sa=D&amp;sntz=1&amp;usg=AFQjCNEpOE4XromauvrzsD60RL0l8dH2f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Classroom Practices</a:t>
            </a:r>
            <a:endParaRPr lang="en-US" dirty="0"/>
          </a:p>
        </p:txBody>
      </p:sp>
      <p:sp>
        <p:nvSpPr>
          <p:cNvPr id="3" name="Content Placeholder 2"/>
          <p:cNvSpPr>
            <a:spLocks noGrp="1"/>
          </p:cNvSpPr>
          <p:nvPr>
            <p:ph idx="1"/>
          </p:nvPr>
        </p:nvSpPr>
        <p:spPr>
          <a:xfrm>
            <a:off x="838200" y="1825625"/>
            <a:ext cx="5310809" cy="2454827"/>
          </a:xfrm>
        </p:spPr>
        <p:txBody>
          <a:bodyPr/>
          <a:lstStyle/>
          <a:p>
            <a:r>
              <a:rPr lang="en-US" dirty="0" smtClean="0"/>
              <a:t>Name:</a:t>
            </a:r>
          </a:p>
          <a:p>
            <a:r>
              <a:rPr lang="en-US" dirty="0" smtClean="0"/>
              <a:t>Tutor:</a:t>
            </a:r>
          </a:p>
          <a:p>
            <a:r>
              <a:rPr lang="en-US" dirty="0" smtClean="0"/>
              <a:t>Course:</a:t>
            </a:r>
          </a:p>
          <a:p>
            <a:r>
              <a:rPr lang="en-US" dirty="0" smtClean="0"/>
              <a:t>Date:</a:t>
            </a:r>
            <a:endParaRPr lang="en-US" dirty="0"/>
          </a:p>
        </p:txBody>
      </p:sp>
      <p:pic>
        <p:nvPicPr>
          <p:cNvPr id="4" name="Picture 3"/>
          <p:cNvPicPr>
            <a:picLocks noChangeAspect="1"/>
          </p:cNvPicPr>
          <p:nvPr/>
        </p:nvPicPr>
        <p:blipFill>
          <a:blip r:embed="rId2"/>
          <a:stretch>
            <a:fillRect/>
          </a:stretch>
        </p:blipFill>
        <p:spPr>
          <a:xfrm>
            <a:off x="5883965" y="1825625"/>
            <a:ext cx="5181600" cy="3674027"/>
          </a:xfrm>
          <a:prstGeom prst="rect">
            <a:avLst/>
          </a:prstGeom>
        </p:spPr>
      </p:pic>
    </p:spTree>
    <p:extLst>
      <p:ext uri="{BB962C8B-B14F-4D97-AF65-F5344CB8AC3E}">
        <p14:creationId xmlns:p14="http://schemas.microsoft.com/office/powerpoint/2010/main" val="1742955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 between Reading and Writing with Classroom</a:t>
            </a:r>
            <a:endParaRPr lang="en-US" dirty="0"/>
          </a:p>
        </p:txBody>
      </p:sp>
      <p:sp>
        <p:nvSpPr>
          <p:cNvPr id="3" name="Content Placeholder 2"/>
          <p:cNvSpPr>
            <a:spLocks noGrp="1"/>
          </p:cNvSpPr>
          <p:nvPr>
            <p:ph idx="1"/>
          </p:nvPr>
        </p:nvSpPr>
        <p:spPr>
          <a:xfrm>
            <a:off x="838201" y="1825625"/>
            <a:ext cx="4343400" cy="4351338"/>
          </a:xfrm>
        </p:spPr>
        <p:txBody>
          <a:bodyPr>
            <a:normAutofit/>
          </a:bodyPr>
          <a:lstStyle/>
          <a:p>
            <a:endParaRPr lang="en-US" dirty="0" smtClean="0"/>
          </a:p>
          <a:p>
            <a:r>
              <a:rPr lang="en-US" dirty="0" smtClean="0"/>
              <a:t>Writing plays several roles in the classroom.</a:t>
            </a:r>
          </a:p>
          <a:p>
            <a:r>
              <a:rPr lang="en-US" dirty="0" smtClean="0"/>
              <a:t>Helps further cement new concepts by allowing learners to describe these items in their own words.</a:t>
            </a:r>
          </a:p>
          <a:p>
            <a:r>
              <a:rPr lang="en-US" dirty="0" smtClean="0"/>
              <a:t>Encourages logical thinking via allowing learners to organize their thoughts.</a:t>
            </a:r>
          </a:p>
          <a:p>
            <a:r>
              <a:rPr lang="en-US" dirty="0" smtClean="0"/>
              <a:t>Helps them to learn how to tell a story and communication of ideas.</a:t>
            </a:r>
            <a:endParaRPr lang="en-US" dirty="0"/>
          </a:p>
        </p:txBody>
      </p:sp>
      <p:pic>
        <p:nvPicPr>
          <p:cNvPr id="4" name="Picture 3"/>
          <p:cNvPicPr>
            <a:picLocks noChangeAspect="1"/>
          </p:cNvPicPr>
          <p:nvPr/>
        </p:nvPicPr>
        <p:blipFill>
          <a:blip r:embed="rId3"/>
          <a:stretch>
            <a:fillRect/>
          </a:stretch>
        </p:blipFill>
        <p:spPr>
          <a:xfrm>
            <a:off x="5181600" y="1690687"/>
            <a:ext cx="5963477" cy="3914983"/>
          </a:xfrm>
          <a:prstGeom prst="rect">
            <a:avLst/>
          </a:prstGeom>
        </p:spPr>
      </p:pic>
    </p:spTree>
    <p:extLst>
      <p:ext uri="{BB962C8B-B14F-4D97-AF65-F5344CB8AC3E}">
        <p14:creationId xmlns:p14="http://schemas.microsoft.com/office/powerpoint/2010/main" val="3437158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Promotion of Literacy in Classroom</a:t>
            </a:r>
            <a:endParaRPr lang="en-US" dirty="0"/>
          </a:p>
        </p:txBody>
      </p:sp>
      <p:sp>
        <p:nvSpPr>
          <p:cNvPr id="3" name="Content Placeholder 2"/>
          <p:cNvSpPr>
            <a:spLocks noGrp="1"/>
          </p:cNvSpPr>
          <p:nvPr>
            <p:ph idx="1"/>
          </p:nvPr>
        </p:nvSpPr>
        <p:spPr>
          <a:xfrm>
            <a:off x="838201" y="1825625"/>
            <a:ext cx="4316896" cy="4351338"/>
          </a:xfrm>
        </p:spPr>
        <p:txBody>
          <a:bodyPr>
            <a:normAutofit/>
          </a:bodyPr>
          <a:lstStyle/>
          <a:p>
            <a:r>
              <a:rPr lang="en-US" dirty="0" smtClean="0"/>
              <a:t>The following are some of the ways through which the classrooms promotes literacy:</a:t>
            </a:r>
          </a:p>
          <a:p>
            <a:r>
              <a:rPr lang="en-US" dirty="0" smtClean="0"/>
              <a:t>Reading aloud.</a:t>
            </a:r>
          </a:p>
          <a:p>
            <a:r>
              <a:rPr lang="en-US" dirty="0" smtClean="0"/>
              <a:t>Shared reading.</a:t>
            </a:r>
          </a:p>
          <a:p>
            <a:r>
              <a:rPr lang="en-US" dirty="0" smtClean="0"/>
              <a:t>Guided reading.</a:t>
            </a:r>
          </a:p>
          <a:p>
            <a:r>
              <a:rPr lang="en-US" dirty="0" smtClean="0"/>
              <a:t>Independent reading.</a:t>
            </a:r>
            <a:endParaRPr lang="en-US" dirty="0"/>
          </a:p>
        </p:txBody>
      </p:sp>
      <p:pic>
        <p:nvPicPr>
          <p:cNvPr id="4" name="Picture 3"/>
          <p:cNvPicPr>
            <a:picLocks noChangeAspect="1"/>
          </p:cNvPicPr>
          <p:nvPr/>
        </p:nvPicPr>
        <p:blipFill>
          <a:blip r:embed="rId3"/>
          <a:stretch>
            <a:fillRect/>
          </a:stretch>
        </p:blipFill>
        <p:spPr>
          <a:xfrm>
            <a:off x="5315964" y="1825624"/>
            <a:ext cx="3958039" cy="3475245"/>
          </a:xfrm>
          <a:prstGeom prst="rect">
            <a:avLst/>
          </a:prstGeom>
        </p:spPr>
      </p:pic>
    </p:spTree>
    <p:extLst>
      <p:ext uri="{BB962C8B-B14F-4D97-AF65-F5344CB8AC3E}">
        <p14:creationId xmlns:p14="http://schemas.microsoft.com/office/powerpoint/2010/main" val="108802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Aloud to Students</a:t>
            </a:r>
            <a:endParaRPr lang="en-US" dirty="0"/>
          </a:p>
        </p:txBody>
      </p:sp>
      <p:sp>
        <p:nvSpPr>
          <p:cNvPr id="3" name="Content Placeholder 2"/>
          <p:cNvSpPr>
            <a:spLocks noGrp="1"/>
          </p:cNvSpPr>
          <p:nvPr>
            <p:ph idx="1"/>
          </p:nvPr>
        </p:nvSpPr>
        <p:spPr>
          <a:xfrm>
            <a:off x="838200" y="1825625"/>
            <a:ext cx="3375991" cy="4351338"/>
          </a:xfrm>
        </p:spPr>
        <p:txBody>
          <a:bodyPr>
            <a:normAutofit/>
          </a:bodyPr>
          <a:lstStyle/>
          <a:p>
            <a:r>
              <a:rPr lang="en-US" dirty="0" smtClean="0"/>
              <a:t>Read aloud to young children particularly in an engaging way, promotes emergent literacy and language development.</a:t>
            </a:r>
          </a:p>
          <a:p>
            <a:r>
              <a:rPr lang="en-US" dirty="0" smtClean="0"/>
              <a:t>Supports the relationship between a child and teacher.</a:t>
            </a:r>
          </a:p>
          <a:p>
            <a:r>
              <a:rPr lang="en-US" dirty="0" smtClean="0"/>
              <a:t>Promotes love for reading .</a:t>
            </a:r>
          </a:p>
          <a:p>
            <a:r>
              <a:rPr lang="en-US" dirty="0" smtClean="0"/>
              <a:t>Provides enjoyment.</a:t>
            </a:r>
          </a:p>
          <a:p>
            <a:r>
              <a:rPr lang="en-US" dirty="0" smtClean="0"/>
              <a:t>Develops stronger vocabulary</a:t>
            </a:r>
          </a:p>
          <a:p>
            <a:r>
              <a:rPr lang="en-US" dirty="0" smtClean="0"/>
              <a:t>Increases attention span.</a:t>
            </a:r>
          </a:p>
        </p:txBody>
      </p:sp>
      <p:pic>
        <p:nvPicPr>
          <p:cNvPr id="4" name="Picture 3"/>
          <p:cNvPicPr>
            <a:picLocks noChangeAspect="1"/>
          </p:cNvPicPr>
          <p:nvPr/>
        </p:nvPicPr>
        <p:blipFill>
          <a:blip r:embed="rId3"/>
          <a:stretch>
            <a:fillRect/>
          </a:stretch>
        </p:blipFill>
        <p:spPr>
          <a:xfrm>
            <a:off x="4542803" y="1690688"/>
            <a:ext cx="6628780" cy="4127016"/>
          </a:xfrm>
          <a:prstGeom prst="rect">
            <a:avLst/>
          </a:prstGeom>
        </p:spPr>
      </p:pic>
    </p:spTree>
    <p:extLst>
      <p:ext uri="{BB962C8B-B14F-4D97-AF65-F5344CB8AC3E}">
        <p14:creationId xmlns:p14="http://schemas.microsoft.com/office/powerpoint/2010/main" val="317441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Readings</a:t>
            </a:r>
            <a:endParaRPr lang="en-US" dirty="0"/>
          </a:p>
        </p:txBody>
      </p:sp>
      <p:sp>
        <p:nvSpPr>
          <p:cNvPr id="3" name="Content Placeholder 2"/>
          <p:cNvSpPr>
            <a:spLocks noGrp="1"/>
          </p:cNvSpPr>
          <p:nvPr>
            <p:ph idx="1"/>
          </p:nvPr>
        </p:nvSpPr>
        <p:spPr>
          <a:xfrm>
            <a:off x="838200" y="1825625"/>
            <a:ext cx="4780722" cy="4351338"/>
          </a:xfrm>
        </p:spPr>
        <p:txBody>
          <a:bodyPr>
            <a:normAutofit/>
          </a:bodyPr>
          <a:lstStyle/>
          <a:p>
            <a:r>
              <a:rPr lang="en-US" dirty="0" smtClean="0"/>
              <a:t>Shared reading refers to an interactive reading experience which takes place when students join or share reading of a learning materials such as a book or some other text.</a:t>
            </a:r>
          </a:p>
          <a:p>
            <a:r>
              <a:rPr lang="en-US" dirty="0" smtClean="0"/>
              <a:t>The students are guided and supported by the teacher.</a:t>
            </a:r>
          </a:p>
          <a:p>
            <a:r>
              <a:rPr lang="en-US" dirty="0" smtClean="0"/>
              <a:t>A teacher explicitly models the skills of proficient readers.</a:t>
            </a:r>
          </a:p>
          <a:p>
            <a:r>
              <a:rPr lang="en-US" dirty="0" smtClean="0"/>
              <a:t>Students feel successful since they are providing support for the whole group.</a:t>
            </a:r>
          </a:p>
          <a:p>
            <a:r>
              <a:rPr lang="en-US" dirty="0" smtClean="0"/>
              <a:t>Use of comprehension strategies.</a:t>
            </a:r>
          </a:p>
          <a:p>
            <a:r>
              <a:rPr lang="en-US" dirty="0" smtClean="0"/>
              <a:t>Builds fluency with repeated readings.</a:t>
            </a:r>
            <a:endParaRPr lang="en-US" dirty="0"/>
          </a:p>
        </p:txBody>
      </p:sp>
      <p:pic>
        <p:nvPicPr>
          <p:cNvPr id="4" name="Picture 3"/>
          <p:cNvPicPr>
            <a:picLocks noChangeAspect="1"/>
          </p:cNvPicPr>
          <p:nvPr/>
        </p:nvPicPr>
        <p:blipFill>
          <a:blip r:embed="rId3"/>
          <a:stretch>
            <a:fillRect/>
          </a:stretch>
        </p:blipFill>
        <p:spPr>
          <a:xfrm>
            <a:off x="5618922" y="1690688"/>
            <a:ext cx="5393636" cy="4338637"/>
          </a:xfrm>
          <a:prstGeom prst="rect">
            <a:avLst/>
          </a:prstGeom>
        </p:spPr>
      </p:pic>
    </p:spTree>
    <p:extLst>
      <p:ext uri="{BB962C8B-B14F-4D97-AF65-F5344CB8AC3E}">
        <p14:creationId xmlns:p14="http://schemas.microsoft.com/office/powerpoint/2010/main" val="3266248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Guided Reading</a:t>
            </a:r>
            <a:endParaRPr lang="en-US" dirty="0"/>
          </a:p>
        </p:txBody>
      </p:sp>
      <p:sp>
        <p:nvSpPr>
          <p:cNvPr id="3" name="Content Placeholder 2"/>
          <p:cNvSpPr>
            <a:spLocks noGrp="1"/>
          </p:cNvSpPr>
          <p:nvPr>
            <p:ph idx="1"/>
          </p:nvPr>
        </p:nvSpPr>
        <p:spPr>
          <a:xfrm>
            <a:off x="838201" y="1825625"/>
            <a:ext cx="3733800" cy="4351338"/>
          </a:xfrm>
        </p:spPr>
        <p:txBody>
          <a:bodyPr>
            <a:normAutofit/>
          </a:bodyPr>
          <a:lstStyle/>
          <a:p>
            <a:r>
              <a:rPr lang="en-US" dirty="0" smtClean="0"/>
              <a:t>Guided reading is a form of instructional approach. It entails a teacher dividing the students into small groups.</a:t>
            </a:r>
          </a:p>
          <a:p>
            <a:r>
              <a:rPr lang="en-US" dirty="0" smtClean="0"/>
              <a:t>This small groups consists of students who show similar reading behaviors and care able to read similar levels of texts.</a:t>
            </a:r>
          </a:p>
          <a:p>
            <a:r>
              <a:rPr lang="en-US" dirty="0" smtClean="0"/>
              <a:t>It is aimed to help students to become independent, strategic readers</a:t>
            </a:r>
          </a:p>
          <a:p>
            <a:r>
              <a:rPr lang="en-US" dirty="0" smtClean="0"/>
              <a:t>Students receive support that they need from the teachers.</a:t>
            </a:r>
            <a:endParaRPr lang="en-US" dirty="0"/>
          </a:p>
        </p:txBody>
      </p:sp>
      <p:pic>
        <p:nvPicPr>
          <p:cNvPr id="4" name="Picture 3"/>
          <p:cNvPicPr>
            <a:picLocks noChangeAspect="1"/>
          </p:cNvPicPr>
          <p:nvPr/>
        </p:nvPicPr>
        <p:blipFill>
          <a:blip r:embed="rId3"/>
          <a:stretch>
            <a:fillRect/>
          </a:stretch>
        </p:blipFill>
        <p:spPr>
          <a:xfrm>
            <a:off x="4667250" y="1825624"/>
            <a:ext cx="6686550" cy="4137853"/>
          </a:xfrm>
          <a:prstGeom prst="rect">
            <a:avLst/>
          </a:prstGeom>
        </p:spPr>
      </p:pic>
    </p:spTree>
    <p:extLst>
      <p:ext uri="{BB962C8B-B14F-4D97-AF65-F5344CB8AC3E}">
        <p14:creationId xmlns:p14="http://schemas.microsoft.com/office/powerpoint/2010/main" val="316264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Reading</a:t>
            </a:r>
            <a:endParaRPr lang="en-US" dirty="0"/>
          </a:p>
        </p:txBody>
      </p:sp>
      <p:sp>
        <p:nvSpPr>
          <p:cNvPr id="3" name="Content Placeholder 2"/>
          <p:cNvSpPr>
            <a:spLocks noGrp="1"/>
          </p:cNvSpPr>
          <p:nvPr>
            <p:ph idx="1"/>
          </p:nvPr>
        </p:nvSpPr>
        <p:spPr>
          <a:xfrm>
            <a:off x="838200" y="1825625"/>
            <a:ext cx="3733800" cy="4351338"/>
          </a:xfrm>
        </p:spPr>
        <p:txBody>
          <a:bodyPr>
            <a:normAutofit/>
          </a:bodyPr>
          <a:lstStyle/>
          <a:p>
            <a:r>
              <a:rPr lang="en-US" dirty="0" smtClean="0"/>
              <a:t>Involves children reading texts such as magazines, books and others on their won.</a:t>
            </a:r>
          </a:p>
          <a:p>
            <a:r>
              <a:rPr lang="en-US" dirty="0" smtClean="0"/>
              <a:t>Can entail in schools which is purely voluntary reading for enjoyment or assigned reading homework.</a:t>
            </a:r>
          </a:p>
          <a:p>
            <a:r>
              <a:rPr lang="en-US" dirty="0" smtClean="0"/>
              <a:t>As reading skills improve, learners are become better prepared to comprehend other classroom reading subjects.</a:t>
            </a:r>
          </a:p>
          <a:p>
            <a:r>
              <a:rPr lang="en-US" dirty="0" smtClean="0"/>
              <a:t>The teachers can promote independent reading via hosting a book club</a:t>
            </a:r>
            <a:endParaRPr lang="en-US" dirty="0"/>
          </a:p>
        </p:txBody>
      </p:sp>
      <p:pic>
        <p:nvPicPr>
          <p:cNvPr id="4" name="Picture 3"/>
          <p:cNvPicPr>
            <a:picLocks noChangeAspect="1"/>
          </p:cNvPicPr>
          <p:nvPr/>
        </p:nvPicPr>
        <p:blipFill>
          <a:blip r:embed="rId3"/>
          <a:stretch>
            <a:fillRect/>
          </a:stretch>
        </p:blipFill>
        <p:spPr>
          <a:xfrm>
            <a:off x="4826690" y="1825625"/>
            <a:ext cx="6527109" cy="4351338"/>
          </a:xfrm>
          <a:prstGeom prst="rect">
            <a:avLst/>
          </a:prstGeom>
        </p:spPr>
      </p:pic>
    </p:spTree>
    <p:extLst>
      <p:ext uri="{BB962C8B-B14F-4D97-AF65-F5344CB8AC3E}">
        <p14:creationId xmlns:p14="http://schemas.microsoft.com/office/powerpoint/2010/main" val="3627139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Diverse Learners</a:t>
            </a:r>
            <a:endParaRPr lang="en-US" dirty="0"/>
          </a:p>
        </p:txBody>
      </p:sp>
      <p:sp>
        <p:nvSpPr>
          <p:cNvPr id="3" name="Content Placeholder 2"/>
          <p:cNvSpPr>
            <a:spLocks noGrp="1"/>
          </p:cNvSpPr>
          <p:nvPr>
            <p:ph idx="1"/>
          </p:nvPr>
        </p:nvSpPr>
        <p:spPr>
          <a:xfrm>
            <a:off x="838200" y="1825625"/>
            <a:ext cx="3998843" cy="4351338"/>
          </a:xfrm>
        </p:spPr>
        <p:txBody>
          <a:bodyPr>
            <a:normAutofit/>
          </a:bodyPr>
          <a:lstStyle/>
          <a:p>
            <a:r>
              <a:rPr lang="en-US" sz="2400" dirty="0" smtClean="0"/>
              <a:t>Grouping students according to learning style.</a:t>
            </a:r>
          </a:p>
          <a:p>
            <a:r>
              <a:rPr lang="en-US" sz="2400" dirty="0" smtClean="0"/>
              <a:t>Embracing small group as well as learning stations.</a:t>
            </a:r>
          </a:p>
          <a:p>
            <a:r>
              <a:rPr lang="en-US" sz="2400" dirty="0" smtClean="0"/>
              <a:t>Encouraging active learning.</a:t>
            </a:r>
          </a:p>
          <a:p>
            <a:r>
              <a:rPr lang="en-US" sz="2400" dirty="0" smtClean="0"/>
              <a:t>Encouraging project-based learning.</a:t>
            </a:r>
            <a:endParaRPr lang="en-US" sz="2400" dirty="0"/>
          </a:p>
        </p:txBody>
      </p:sp>
      <p:pic>
        <p:nvPicPr>
          <p:cNvPr id="5" name="Picture 4"/>
          <p:cNvPicPr>
            <a:picLocks noChangeAspect="1"/>
          </p:cNvPicPr>
          <p:nvPr/>
        </p:nvPicPr>
        <p:blipFill>
          <a:blip r:embed="rId3"/>
          <a:stretch>
            <a:fillRect/>
          </a:stretch>
        </p:blipFill>
        <p:spPr>
          <a:xfrm>
            <a:off x="5345182" y="1930400"/>
            <a:ext cx="3928820" cy="3688522"/>
          </a:xfrm>
          <a:prstGeom prst="rect">
            <a:avLst/>
          </a:prstGeom>
        </p:spPr>
      </p:pic>
    </p:spTree>
    <p:extLst>
      <p:ext uri="{BB962C8B-B14F-4D97-AF65-F5344CB8AC3E}">
        <p14:creationId xmlns:p14="http://schemas.microsoft.com/office/powerpoint/2010/main" val="3422373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 of Assessment</a:t>
            </a:r>
            <a:endParaRPr lang="en-US" dirty="0"/>
          </a:p>
        </p:txBody>
      </p:sp>
      <p:sp>
        <p:nvSpPr>
          <p:cNvPr id="3" name="Content Placeholder 2"/>
          <p:cNvSpPr>
            <a:spLocks noGrp="1"/>
          </p:cNvSpPr>
          <p:nvPr>
            <p:ph idx="1"/>
          </p:nvPr>
        </p:nvSpPr>
        <p:spPr>
          <a:xfrm>
            <a:off x="838200" y="1825625"/>
            <a:ext cx="4012096" cy="4351338"/>
          </a:xfrm>
        </p:spPr>
        <p:txBody>
          <a:bodyPr>
            <a:normAutofit/>
          </a:bodyPr>
          <a:lstStyle/>
          <a:p>
            <a:r>
              <a:rPr lang="en-US" dirty="0" smtClean="0"/>
              <a:t>There are two forms of assessment which include:</a:t>
            </a:r>
          </a:p>
          <a:p>
            <a:r>
              <a:rPr lang="en-US" dirty="0" smtClean="0"/>
              <a:t>Assessment for learning  (formative assessment).</a:t>
            </a:r>
          </a:p>
          <a:p>
            <a:r>
              <a:rPr lang="en-US" dirty="0" smtClean="0"/>
              <a:t>Formative assessment is based on is integrating into a whole both assessment and teaching.</a:t>
            </a:r>
          </a:p>
          <a:p>
            <a:r>
              <a:rPr lang="en-US" dirty="0" smtClean="0"/>
              <a:t>Assessment of learning (summative assessment).</a:t>
            </a:r>
          </a:p>
          <a:p>
            <a:endParaRPr lang="en-US" dirty="0"/>
          </a:p>
        </p:txBody>
      </p:sp>
      <p:pic>
        <p:nvPicPr>
          <p:cNvPr id="5" name="Picture 4"/>
          <p:cNvPicPr>
            <a:picLocks noChangeAspect="1"/>
          </p:cNvPicPr>
          <p:nvPr/>
        </p:nvPicPr>
        <p:blipFill>
          <a:blip r:embed="rId3"/>
          <a:stretch>
            <a:fillRect/>
          </a:stretch>
        </p:blipFill>
        <p:spPr>
          <a:xfrm>
            <a:off x="5633399" y="1825624"/>
            <a:ext cx="3497154" cy="3512857"/>
          </a:xfrm>
          <a:prstGeom prst="rect">
            <a:avLst/>
          </a:prstGeom>
        </p:spPr>
      </p:pic>
    </p:spTree>
    <p:extLst>
      <p:ext uri="{BB962C8B-B14F-4D97-AF65-F5344CB8AC3E}">
        <p14:creationId xmlns:p14="http://schemas.microsoft.com/office/powerpoint/2010/main" val="378445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Formative Assessment</a:t>
            </a:r>
            <a:endParaRPr lang="en-US" dirty="0"/>
          </a:p>
        </p:txBody>
      </p:sp>
      <p:sp>
        <p:nvSpPr>
          <p:cNvPr id="3" name="Content Placeholder 2"/>
          <p:cNvSpPr>
            <a:spLocks noGrp="1"/>
          </p:cNvSpPr>
          <p:nvPr>
            <p:ph idx="1"/>
          </p:nvPr>
        </p:nvSpPr>
        <p:spPr>
          <a:xfrm>
            <a:off x="838201" y="1825625"/>
            <a:ext cx="3627782" cy="4351338"/>
          </a:xfrm>
        </p:spPr>
        <p:txBody>
          <a:bodyPr>
            <a:normAutofit/>
          </a:bodyPr>
          <a:lstStyle/>
          <a:p>
            <a:r>
              <a:rPr lang="en-US" sz="2000" dirty="0" smtClean="0"/>
              <a:t>Checks learning to determine what should be done next.</a:t>
            </a:r>
          </a:p>
          <a:p>
            <a:r>
              <a:rPr lang="en-US" sz="2000" dirty="0" smtClean="0"/>
              <a:t>Designed to help students and tutors in improving learning.</a:t>
            </a:r>
            <a:endParaRPr lang="en-US" sz="2000" dirty="0"/>
          </a:p>
          <a:p>
            <a:r>
              <a:rPr lang="en-US" sz="2000" dirty="0" smtClean="0"/>
              <a:t>Provides descriptive feedback</a:t>
            </a:r>
          </a:p>
          <a:p>
            <a:r>
              <a:rPr lang="en-US" sz="2000" dirty="0" smtClean="0"/>
              <a:t>Normally employs the use of detailed, specific and descriptive feedback.</a:t>
            </a:r>
          </a:p>
          <a:p>
            <a:endParaRPr lang="en-US" sz="2000" dirty="0" smtClean="0"/>
          </a:p>
        </p:txBody>
      </p:sp>
      <p:pic>
        <p:nvPicPr>
          <p:cNvPr id="5" name="Picture 4"/>
          <p:cNvPicPr>
            <a:picLocks noChangeAspect="1"/>
          </p:cNvPicPr>
          <p:nvPr/>
        </p:nvPicPr>
        <p:blipFill>
          <a:blip r:embed="rId3"/>
          <a:stretch>
            <a:fillRect/>
          </a:stretch>
        </p:blipFill>
        <p:spPr>
          <a:xfrm>
            <a:off x="4626850" y="1930400"/>
            <a:ext cx="4647152" cy="3784600"/>
          </a:xfrm>
          <a:prstGeom prst="rect">
            <a:avLst/>
          </a:prstGeom>
        </p:spPr>
      </p:pic>
    </p:spTree>
    <p:extLst>
      <p:ext uri="{BB962C8B-B14F-4D97-AF65-F5344CB8AC3E}">
        <p14:creationId xmlns:p14="http://schemas.microsoft.com/office/powerpoint/2010/main" val="4079300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Summative Assessment</a:t>
            </a:r>
            <a:endParaRPr lang="en-US" dirty="0"/>
          </a:p>
        </p:txBody>
      </p:sp>
      <p:sp>
        <p:nvSpPr>
          <p:cNvPr id="3" name="Content Placeholder 2"/>
          <p:cNvSpPr>
            <a:spLocks noGrp="1"/>
          </p:cNvSpPr>
          <p:nvPr>
            <p:ph idx="1"/>
          </p:nvPr>
        </p:nvSpPr>
        <p:spPr>
          <a:xfrm>
            <a:off x="838200" y="1825625"/>
            <a:ext cx="4210878" cy="4351338"/>
          </a:xfrm>
        </p:spPr>
        <p:txBody>
          <a:bodyPr>
            <a:noAutofit/>
          </a:bodyPr>
          <a:lstStyle/>
          <a:p>
            <a:r>
              <a:rPr lang="en-US" sz="2400" dirty="0" smtClean="0"/>
              <a:t>Checks what the learners have learned to date.</a:t>
            </a:r>
          </a:p>
          <a:p>
            <a:r>
              <a:rPr lang="en-US" sz="2400" dirty="0" smtClean="0"/>
              <a:t>Designed to offer information to the people who are not involved directly in the daily learning and teaching.</a:t>
            </a:r>
          </a:p>
          <a:p>
            <a:r>
              <a:rPr lang="en-US" sz="2400" dirty="0" smtClean="0"/>
              <a:t>Presented in a periodic report</a:t>
            </a:r>
          </a:p>
          <a:p>
            <a:r>
              <a:rPr lang="en-US" sz="2400" dirty="0" smtClean="0"/>
              <a:t>Compiles data into a single number such as a score</a:t>
            </a:r>
            <a:endParaRPr lang="en-US" sz="2400" dirty="0"/>
          </a:p>
        </p:txBody>
      </p:sp>
      <p:pic>
        <p:nvPicPr>
          <p:cNvPr id="5" name="Picture 4"/>
          <p:cNvPicPr>
            <a:picLocks noChangeAspect="1"/>
          </p:cNvPicPr>
          <p:nvPr/>
        </p:nvPicPr>
        <p:blipFill>
          <a:blip r:embed="rId3"/>
          <a:stretch>
            <a:fillRect/>
          </a:stretch>
        </p:blipFill>
        <p:spPr>
          <a:xfrm>
            <a:off x="5588653" y="1930400"/>
            <a:ext cx="3846215" cy="4246563"/>
          </a:xfrm>
          <a:prstGeom prst="rect">
            <a:avLst/>
          </a:prstGeom>
        </p:spPr>
      </p:pic>
    </p:spTree>
    <p:extLst>
      <p:ext uri="{BB962C8B-B14F-4D97-AF65-F5344CB8AC3E}">
        <p14:creationId xmlns:p14="http://schemas.microsoft.com/office/powerpoint/2010/main" val="885433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https://www.google.com/url?q=https%3A%2F%2Fwww.learner.org%2Fseries%2Fteaching-reading-k-2-a-library-of-classroom-practices%2Fbecoming-readers-and-writers%2F&amp;sa=D&amp;sntz=1&amp;usg=AFQjCNEpOE4XromauvrzsD60RL0l8dH2fw</a:t>
            </a:r>
            <a:endParaRPr lang="en-US" dirty="0" smtClean="0"/>
          </a:p>
          <a:p>
            <a:r>
              <a:rPr lang="en-US" dirty="0" smtClean="0">
                <a:hlinkClick r:id="rId3"/>
              </a:rPr>
              <a:t>https://www.google.com/url?q=https%3A%2F%2Fwww.learner.org%2Fseries%2Fteaching-reading-k-2-a-library-of-classroom-practices%2Fwriters-journal%2F&amp;sa=D&amp;sntz=1&amp;usg=AFQjCNG_Z5oqtM1VN-KxNoGsb6FcuJOolQ</a:t>
            </a:r>
            <a:endParaRPr lang="en-US" dirty="0" smtClean="0"/>
          </a:p>
          <a:p>
            <a:endParaRPr lang="en-US" dirty="0"/>
          </a:p>
        </p:txBody>
      </p:sp>
    </p:spTree>
    <p:extLst>
      <p:ext uri="{BB962C8B-B14F-4D97-AF65-F5344CB8AC3E}">
        <p14:creationId xmlns:p14="http://schemas.microsoft.com/office/powerpoint/2010/main" val="12405336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204</TotalTime>
  <Words>917</Words>
  <Application>Microsoft Office PowerPoint</Application>
  <PresentationFormat>Widescreen</PresentationFormat>
  <Paragraphs>84</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Classroom Practices</vt:lpstr>
      <vt:lpstr>Connection between Reading and Writing with Classroom</vt:lpstr>
      <vt:lpstr>Promotion of Literacy in Classroom</vt:lpstr>
      <vt:lpstr>Reading Aloud to Students</vt:lpstr>
      <vt:lpstr>Shared Readings</vt:lpstr>
      <vt:lpstr>Guided Reading</vt:lpstr>
      <vt:lpstr>Independent Reading</vt:lpstr>
      <vt:lpstr>Teaching Diverse Learners</vt:lpstr>
      <vt:lpstr>Forms of Assessment</vt:lpstr>
      <vt:lpstr>Formative Assessment</vt:lpstr>
      <vt:lpstr> Summative Assessment</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95</cp:revision>
  <dcterms:created xsi:type="dcterms:W3CDTF">2020-11-30T08:41:55Z</dcterms:created>
  <dcterms:modified xsi:type="dcterms:W3CDTF">2020-12-01T07:27:11Z</dcterms:modified>
</cp:coreProperties>
</file>